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7/25/2020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Volkswagen Scandal</a:t>
            </a:r>
          </a:p>
        </p:txBody>
      </p:sp>
      <p:sp>
        <p:nvSpPr>
          <p:cNvPr id="3" name="Subtitle 2"/>
          <p:cNvSpPr>
            <a:spLocks noGrp="1"/>
          </p:cNvSpPr>
          <p:nvPr>
            <p:ph type="subTitle" idx="1"/>
          </p:nvPr>
        </p:nvSpPr>
        <p:spPr/>
        <p:txBody>
          <a:bodyPr>
            <a:normAutofit lnSpcReduction="10000"/>
          </a:bodyPr>
          <a:lstStyle/>
          <a:p>
            <a:pPr algn="ctr"/>
            <a:r>
              <a:rPr lang="en-US" dirty="0" smtClean="0"/>
              <a:t>Students  Name</a:t>
            </a:r>
          </a:p>
          <a:p>
            <a:pPr algn="ctr"/>
            <a:r>
              <a:rPr lang="en-US" dirty="0" smtClean="0"/>
              <a:t>Institutional  Affiliation</a:t>
            </a:r>
          </a:p>
          <a:p>
            <a:pPr algn="ctr"/>
            <a:r>
              <a:rPr lang="en-US" dirty="0" smtClean="0"/>
              <a:t>Date</a:t>
            </a:r>
          </a:p>
          <a:p>
            <a:endParaRPr lang="en-US" dirty="0"/>
          </a:p>
        </p:txBody>
      </p:sp>
    </p:spTree>
    <p:extLst>
      <p:ext uri="{BB962C8B-B14F-4D97-AF65-F5344CB8AC3E}">
        <p14:creationId xmlns:p14="http://schemas.microsoft.com/office/powerpoint/2010/main" val="4087985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Introduction</a:t>
            </a:r>
            <a:endParaRPr lang="en-US" dirty="0"/>
          </a:p>
        </p:txBody>
      </p:sp>
      <p:sp>
        <p:nvSpPr>
          <p:cNvPr id="3" name="Content Placeholder 2"/>
          <p:cNvSpPr>
            <a:spLocks noGrp="1"/>
          </p:cNvSpPr>
          <p:nvPr>
            <p:ph idx="1"/>
          </p:nvPr>
        </p:nvSpPr>
        <p:spPr>
          <a:xfrm>
            <a:off x="768147" y="1449978"/>
            <a:ext cx="8596668" cy="4767942"/>
          </a:xfrm>
        </p:spPr>
        <p:txBody>
          <a:bodyPr/>
          <a:lstStyle/>
          <a:p>
            <a:pPr>
              <a:lnSpc>
                <a:spcPct val="150000"/>
              </a:lnSpc>
            </a:pPr>
            <a:r>
              <a:rPr lang="en-US" dirty="0" smtClean="0"/>
              <a:t>This presentation will explain the Volkswagen emissions scandal of 2015.</a:t>
            </a:r>
          </a:p>
          <a:p>
            <a:pPr>
              <a:lnSpc>
                <a:spcPct val="150000"/>
              </a:lnSpc>
            </a:pPr>
            <a:r>
              <a:rPr lang="en-US" dirty="0" smtClean="0"/>
              <a:t>It’s discovery by the Environmental protection agency in the United </a:t>
            </a:r>
            <a:r>
              <a:rPr lang="en-US" dirty="0" smtClean="0"/>
              <a:t>States is also explored.</a:t>
            </a:r>
            <a:endParaRPr lang="en-US" dirty="0" smtClean="0"/>
          </a:p>
          <a:p>
            <a:pPr>
              <a:lnSpc>
                <a:spcPct val="150000"/>
              </a:lnSpc>
            </a:pPr>
            <a:r>
              <a:rPr lang="en-US" dirty="0" smtClean="0"/>
              <a:t>The presentation also describes how </a:t>
            </a:r>
            <a:r>
              <a:rPr lang="en-US" dirty="0" smtClean="0"/>
              <a:t>myopic thinking lead to this scandal.</a:t>
            </a:r>
          </a:p>
          <a:p>
            <a:pPr>
              <a:lnSpc>
                <a:spcPct val="150000"/>
              </a:lnSpc>
            </a:pPr>
            <a:r>
              <a:rPr lang="en-US" dirty="0" smtClean="0"/>
              <a:t>Lessons learned from the scandal with regards to ethics and </a:t>
            </a:r>
            <a:r>
              <a:rPr lang="en-US" dirty="0" smtClean="0"/>
              <a:t>leadership are also pointed out.</a:t>
            </a:r>
            <a:endParaRPr lang="en-US" dirty="0" smtClean="0"/>
          </a:p>
          <a:p>
            <a:pPr>
              <a:lnSpc>
                <a:spcPct val="150000"/>
              </a:lnSpc>
            </a:pPr>
            <a:r>
              <a:rPr lang="en-US" dirty="0" smtClean="0"/>
              <a:t>Finally, the role </a:t>
            </a:r>
            <a:r>
              <a:rPr lang="en-US" dirty="0" smtClean="0"/>
              <a:t>of regulations globally and in </a:t>
            </a:r>
            <a:r>
              <a:rPr lang="en-US" dirty="0" smtClean="0"/>
              <a:t>America is put into perspective.</a:t>
            </a:r>
            <a:endParaRPr lang="en-US" dirty="0" smtClean="0"/>
          </a:p>
          <a:p>
            <a:endParaRPr lang="en-US" dirty="0" smtClean="0"/>
          </a:p>
          <a:p>
            <a:endParaRPr lang="en-US" dirty="0"/>
          </a:p>
        </p:txBody>
      </p:sp>
    </p:spTree>
    <p:extLst>
      <p:ext uri="{BB962C8B-B14F-4D97-AF65-F5344CB8AC3E}">
        <p14:creationId xmlns:p14="http://schemas.microsoft.com/office/powerpoint/2010/main" val="2664395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Volkswagen </a:t>
            </a:r>
            <a:r>
              <a:rPr lang="en-US" dirty="0" smtClean="0"/>
              <a:t>Scandal </a:t>
            </a:r>
            <a:endParaRPr lang="en-US" dirty="0"/>
          </a:p>
        </p:txBody>
      </p:sp>
      <p:sp>
        <p:nvSpPr>
          <p:cNvPr id="3" name="Content Placeholder 2"/>
          <p:cNvSpPr>
            <a:spLocks noGrp="1"/>
          </p:cNvSpPr>
          <p:nvPr>
            <p:ph idx="1"/>
          </p:nvPr>
        </p:nvSpPr>
        <p:spPr>
          <a:xfrm>
            <a:off x="677334" y="1449977"/>
            <a:ext cx="8596668" cy="5003074"/>
          </a:xfrm>
        </p:spPr>
        <p:txBody>
          <a:bodyPr>
            <a:normAutofit/>
          </a:bodyPr>
          <a:lstStyle/>
          <a:p>
            <a:pPr>
              <a:lnSpc>
                <a:spcPct val="150000"/>
              </a:lnSpc>
            </a:pPr>
            <a:r>
              <a:rPr lang="en-US" dirty="0"/>
              <a:t>The Volkswagen emissions scandal of 2015 can be explained as per the findings of the Environmental Protection Agency. </a:t>
            </a:r>
            <a:endParaRPr lang="en-US" dirty="0" smtClean="0"/>
          </a:p>
          <a:p>
            <a:pPr>
              <a:lnSpc>
                <a:spcPct val="150000"/>
              </a:lnSpc>
            </a:pPr>
            <a:r>
              <a:rPr lang="en-US" dirty="0" smtClean="0"/>
              <a:t>This </a:t>
            </a:r>
            <a:r>
              <a:rPr lang="en-US" dirty="0"/>
              <a:t>agency found out that most of the cars which had been sold to America had a diesel engine software that was not able to detect when testing was done to it and thus a change in its performance accordingly in order to improve the results. </a:t>
            </a:r>
            <a:endParaRPr lang="en-US" dirty="0" smtClean="0"/>
          </a:p>
          <a:p>
            <a:pPr>
              <a:lnSpc>
                <a:spcPct val="150000"/>
              </a:lnSpc>
            </a:pPr>
            <a:r>
              <a:rPr lang="en-US" dirty="0" smtClean="0"/>
              <a:t>The </a:t>
            </a:r>
            <a:r>
              <a:rPr lang="en-US" dirty="0"/>
              <a:t>car from German then admitted cheating in terms of emissions tests. </a:t>
            </a:r>
            <a:endParaRPr lang="en-US" dirty="0" smtClean="0"/>
          </a:p>
          <a:p>
            <a:pPr>
              <a:lnSpc>
                <a:spcPct val="150000"/>
              </a:lnSpc>
            </a:pPr>
            <a:r>
              <a:rPr lang="en-US" dirty="0" smtClean="0"/>
              <a:t>Volkswagen </a:t>
            </a:r>
            <a:r>
              <a:rPr lang="en-US" dirty="0"/>
              <a:t>has had a strong push to selling diesel cars in America which is backed up by strong campaign by marketing the low emission cars. </a:t>
            </a:r>
            <a:endParaRPr lang="en-US" dirty="0" smtClean="0"/>
          </a:p>
        </p:txBody>
      </p:sp>
    </p:spTree>
    <p:extLst>
      <p:ext uri="{BB962C8B-B14F-4D97-AF65-F5344CB8AC3E}">
        <p14:creationId xmlns:p14="http://schemas.microsoft.com/office/powerpoint/2010/main" val="408181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Volkswagen </a:t>
            </a:r>
            <a:r>
              <a:rPr lang="en-US" dirty="0" smtClean="0"/>
              <a:t>Scandal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632857"/>
            <a:ext cx="8596668" cy="4408505"/>
          </a:xfrm>
        </p:spPr>
        <p:txBody>
          <a:bodyPr/>
          <a:lstStyle/>
          <a:p>
            <a:pPr>
              <a:lnSpc>
                <a:spcPct val="150000"/>
              </a:lnSpc>
            </a:pPr>
            <a:r>
              <a:rPr lang="en-US" dirty="0"/>
              <a:t>The company was also accused modifying software on some of the models of diesel engines even though they denied the claims. </a:t>
            </a:r>
            <a:endParaRPr lang="en-US" dirty="0" smtClean="0"/>
          </a:p>
          <a:p>
            <a:pPr>
              <a:lnSpc>
                <a:spcPct val="150000"/>
              </a:lnSpc>
            </a:pPr>
            <a:r>
              <a:rPr lang="en-US" dirty="0" smtClean="0"/>
              <a:t>Volkswagen </a:t>
            </a:r>
            <a:r>
              <a:rPr lang="en-US" dirty="0"/>
              <a:t>also found irregularities in terms of the measure of emission levels of carbon dioxide which could affect many cars. </a:t>
            </a:r>
            <a:endParaRPr lang="en-US" dirty="0" smtClean="0"/>
          </a:p>
          <a:p>
            <a:pPr>
              <a:lnSpc>
                <a:spcPct val="150000"/>
              </a:lnSpc>
            </a:pPr>
            <a:r>
              <a:rPr lang="en-US" dirty="0" smtClean="0"/>
              <a:t>However</a:t>
            </a:r>
            <a:r>
              <a:rPr lang="en-US" dirty="0"/>
              <a:t>, it was established that Volkswagen has been cheating in the tests of emissions by trying to make the cars they make to appear to be less polluting the environment than they actually are. </a:t>
            </a:r>
          </a:p>
          <a:p>
            <a:endParaRPr lang="en-US" dirty="0"/>
          </a:p>
        </p:txBody>
      </p:sp>
    </p:spTree>
    <p:extLst>
      <p:ext uri="{BB962C8B-B14F-4D97-AF65-F5344CB8AC3E}">
        <p14:creationId xmlns:p14="http://schemas.microsoft.com/office/powerpoint/2010/main" val="3667415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Myopic Thinking</a:t>
            </a:r>
            <a:endParaRPr lang="en-US" dirty="0"/>
          </a:p>
        </p:txBody>
      </p:sp>
      <p:sp>
        <p:nvSpPr>
          <p:cNvPr id="3" name="Content Placeholder 2"/>
          <p:cNvSpPr>
            <a:spLocks noGrp="1"/>
          </p:cNvSpPr>
          <p:nvPr>
            <p:ph idx="1"/>
          </p:nvPr>
        </p:nvSpPr>
        <p:spPr>
          <a:xfrm>
            <a:off x="677334" y="1270000"/>
            <a:ext cx="8596668" cy="4686663"/>
          </a:xfrm>
        </p:spPr>
        <p:txBody>
          <a:bodyPr>
            <a:normAutofit/>
          </a:bodyPr>
          <a:lstStyle/>
          <a:p>
            <a:pPr>
              <a:lnSpc>
                <a:spcPct val="150000"/>
              </a:lnSpc>
            </a:pPr>
            <a:r>
              <a:rPr lang="en-US" dirty="0" smtClean="0"/>
              <a:t>The </a:t>
            </a:r>
            <a:r>
              <a:rPr lang="en-US" dirty="0"/>
              <a:t>main goal of Volkswagen was just increasing sales of their products and bring about a stiff competition</a:t>
            </a:r>
            <a:r>
              <a:rPr lang="en-US" dirty="0" smtClean="0"/>
              <a:t>.</a:t>
            </a:r>
          </a:p>
          <a:p>
            <a:pPr>
              <a:lnSpc>
                <a:spcPct val="150000"/>
              </a:lnSpc>
            </a:pPr>
            <a:r>
              <a:rPr lang="en-US" dirty="0" smtClean="0"/>
              <a:t> </a:t>
            </a:r>
            <a:r>
              <a:rPr lang="en-US" dirty="0"/>
              <a:t>In order to accomplish their goal, they decided to shift their focus to orientations which were short-term than focusing on earning the trust of customers</a:t>
            </a:r>
            <a:r>
              <a:rPr lang="en-US" dirty="0" smtClean="0"/>
              <a:t>.</a:t>
            </a:r>
          </a:p>
          <a:p>
            <a:pPr>
              <a:lnSpc>
                <a:spcPct val="150000"/>
              </a:lnSpc>
            </a:pPr>
            <a:r>
              <a:rPr lang="en-US" dirty="0" smtClean="0"/>
              <a:t> </a:t>
            </a:r>
            <a:r>
              <a:rPr lang="en-US" dirty="0"/>
              <a:t>The management gave a lot of pressure on the workers to achieve some targets which seem unrealistic in order to increase the sales. </a:t>
            </a:r>
            <a:endParaRPr lang="en-US" dirty="0" smtClean="0"/>
          </a:p>
          <a:p>
            <a:pPr>
              <a:lnSpc>
                <a:spcPct val="150000"/>
              </a:lnSpc>
            </a:pPr>
            <a:r>
              <a:rPr lang="en-US" dirty="0" smtClean="0"/>
              <a:t>This </a:t>
            </a:r>
            <a:r>
              <a:rPr lang="en-US" dirty="0"/>
              <a:t>lead to the whole issue lead to the scandal whereby the engineers used an illegal rate in designing the system which would be used to test and detect emissions. </a:t>
            </a:r>
            <a:endParaRPr lang="en-US" dirty="0" smtClean="0"/>
          </a:p>
          <a:p>
            <a:endParaRPr lang="en-US" dirty="0"/>
          </a:p>
        </p:txBody>
      </p:sp>
    </p:spTree>
    <p:extLst>
      <p:ext uri="{BB962C8B-B14F-4D97-AF65-F5344CB8AC3E}">
        <p14:creationId xmlns:p14="http://schemas.microsoft.com/office/powerpoint/2010/main" val="3036948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Myopic Thinking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554481"/>
            <a:ext cx="8596668" cy="4486882"/>
          </a:xfrm>
        </p:spPr>
        <p:txBody>
          <a:bodyPr>
            <a:normAutofit/>
          </a:bodyPr>
          <a:lstStyle/>
          <a:p>
            <a:pPr>
              <a:lnSpc>
                <a:spcPct val="150000"/>
              </a:lnSpc>
            </a:pPr>
            <a:r>
              <a:rPr lang="en-US" dirty="0"/>
              <a:t>The company forgot ethics while focusing on sales</a:t>
            </a:r>
            <a:r>
              <a:rPr lang="en-US" dirty="0" smtClean="0"/>
              <a:t>.</a:t>
            </a:r>
          </a:p>
          <a:p>
            <a:pPr>
              <a:lnSpc>
                <a:spcPct val="150000"/>
              </a:lnSpc>
            </a:pPr>
            <a:r>
              <a:rPr lang="en-US" dirty="0" smtClean="0"/>
              <a:t> </a:t>
            </a:r>
            <a:r>
              <a:rPr lang="en-US" dirty="0"/>
              <a:t>Ethics and the goodness of stakeholders was never discussed as compared to the focus on increment of sales. </a:t>
            </a:r>
            <a:endParaRPr lang="en-US" dirty="0" smtClean="0"/>
          </a:p>
          <a:p>
            <a:pPr>
              <a:lnSpc>
                <a:spcPct val="150000"/>
              </a:lnSpc>
            </a:pPr>
            <a:r>
              <a:rPr lang="en-US" dirty="0" smtClean="0"/>
              <a:t>This </a:t>
            </a:r>
            <a:r>
              <a:rPr lang="en-US" dirty="0"/>
              <a:t>shows a myopic thinking of the management where all his focus was on short-term benefits. </a:t>
            </a:r>
            <a:endParaRPr lang="en-US" dirty="0" smtClean="0"/>
          </a:p>
          <a:p>
            <a:pPr>
              <a:lnSpc>
                <a:spcPct val="150000"/>
              </a:lnSpc>
            </a:pPr>
            <a:r>
              <a:rPr lang="en-US" dirty="0" smtClean="0"/>
              <a:t>The </a:t>
            </a:r>
            <a:r>
              <a:rPr lang="en-US" dirty="0"/>
              <a:t>company faced a very huge loss where they had to pay claims by customers. </a:t>
            </a:r>
            <a:endParaRPr lang="en-US" dirty="0" smtClean="0"/>
          </a:p>
          <a:p>
            <a:pPr>
              <a:lnSpc>
                <a:spcPct val="150000"/>
              </a:lnSpc>
            </a:pPr>
            <a:r>
              <a:rPr lang="en-US" dirty="0" smtClean="0"/>
              <a:t>This </a:t>
            </a:r>
            <a:r>
              <a:rPr lang="en-US" dirty="0"/>
              <a:t>is a clear indication that myopic thinking highly contributed to the Volkswagen emissions scandal</a:t>
            </a:r>
          </a:p>
          <a:p>
            <a:endParaRPr lang="en-US" dirty="0"/>
          </a:p>
        </p:txBody>
      </p:sp>
    </p:spTree>
    <p:extLst>
      <p:ext uri="{BB962C8B-B14F-4D97-AF65-F5344CB8AC3E}">
        <p14:creationId xmlns:p14="http://schemas.microsoft.com/office/powerpoint/2010/main" val="2475079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Lessons from the scandal</a:t>
            </a:r>
            <a:endParaRPr lang="en-US" dirty="0"/>
          </a:p>
        </p:txBody>
      </p:sp>
      <p:sp>
        <p:nvSpPr>
          <p:cNvPr id="3" name="Content Placeholder 2"/>
          <p:cNvSpPr>
            <a:spLocks noGrp="1"/>
          </p:cNvSpPr>
          <p:nvPr>
            <p:ph idx="1"/>
          </p:nvPr>
        </p:nvSpPr>
        <p:spPr>
          <a:xfrm>
            <a:off x="1160660" y="1270000"/>
            <a:ext cx="8596668" cy="4794068"/>
          </a:xfrm>
        </p:spPr>
        <p:txBody>
          <a:bodyPr>
            <a:normAutofit fontScale="92500"/>
          </a:bodyPr>
          <a:lstStyle/>
          <a:p>
            <a:pPr>
              <a:lnSpc>
                <a:spcPct val="150000"/>
              </a:lnSpc>
            </a:pPr>
            <a:r>
              <a:rPr lang="en-US" dirty="0"/>
              <a:t>There are many lessons that people can learn from the Volkswagen emissions scandal. </a:t>
            </a:r>
            <a:endParaRPr lang="en-US" dirty="0" smtClean="0"/>
          </a:p>
          <a:p>
            <a:pPr>
              <a:lnSpc>
                <a:spcPct val="150000"/>
              </a:lnSpc>
            </a:pPr>
            <a:r>
              <a:rPr lang="en-US" dirty="0" smtClean="0"/>
              <a:t>The </a:t>
            </a:r>
            <a:r>
              <a:rPr lang="en-US" dirty="0"/>
              <a:t>mail lesson is that flailing to think as a consequence can lead to coming up with bad decisions. </a:t>
            </a:r>
            <a:endParaRPr lang="en-US" dirty="0" smtClean="0"/>
          </a:p>
          <a:p>
            <a:pPr>
              <a:lnSpc>
                <a:spcPct val="150000"/>
              </a:lnSpc>
            </a:pPr>
            <a:r>
              <a:rPr lang="en-US" dirty="0" smtClean="0"/>
              <a:t>Another </a:t>
            </a:r>
            <a:r>
              <a:rPr lang="en-US" dirty="0"/>
              <a:t>lesson is having an understanding of the significance of corporate value. </a:t>
            </a:r>
            <a:endParaRPr lang="en-US" dirty="0" smtClean="0"/>
          </a:p>
          <a:p>
            <a:pPr>
              <a:lnSpc>
                <a:spcPct val="150000"/>
              </a:lnSpc>
            </a:pPr>
            <a:r>
              <a:rPr lang="en-US" dirty="0" smtClean="0"/>
              <a:t>The </a:t>
            </a:r>
            <a:r>
              <a:rPr lang="en-US" dirty="0"/>
              <a:t>ethics of the company must always come first and not just increment of sales</a:t>
            </a:r>
            <a:r>
              <a:rPr lang="en-US" dirty="0" smtClean="0"/>
              <a:t>.</a:t>
            </a:r>
          </a:p>
          <a:p>
            <a:pPr>
              <a:lnSpc>
                <a:spcPct val="150000"/>
              </a:lnSpc>
            </a:pPr>
            <a:r>
              <a:rPr lang="en-US" dirty="0" smtClean="0"/>
              <a:t> </a:t>
            </a:r>
            <a:r>
              <a:rPr lang="en-US" dirty="0"/>
              <a:t>Implementation of value statements of the company is very important because forgetting to do so may lead to consequences which are dangerous to the company</a:t>
            </a:r>
          </a:p>
        </p:txBody>
      </p:sp>
    </p:spTree>
    <p:extLst>
      <p:ext uri="{BB962C8B-B14F-4D97-AF65-F5344CB8AC3E}">
        <p14:creationId xmlns:p14="http://schemas.microsoft.com/office/powerpoint/2010/main" val="3110285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from the scandal </a:t>
            </a:r>
            <a:r>
              <a:rPr lang="en-US" dirty="0" smtClean="0"/>
              <a:t>cont.…</a:t>
            </a:r>
            <a:endParaRPr lang="en-US" dirty="0"/>
          </a:p>
        </p:txBody>
      </p:sp>
      <p:sp>
        <p:nvSpPr>
          <p:cNvPr id="3" name="Content Placeholder 2"/>
          <p:cNvSpPr>
            <a:spLocks noGrp="1"/>
          </p:cNvSpPr>
          <p:nvPr>
            <p:ph idx="1"/>
          </p:nvPr>
        </p:nvSpPr>
        <p:spPr>
          <a:xfrm>
            <a:off x="677334" y="1541417"/>
            <a:ext cx="8596668" cy="5016137"/>
          </a:xfrm>
        </p:spPr>
        <p:txBody>
          <a:bodyPr/>
          <a:lstStyle/>
          <a:p>
            <a:pPr>
              <a:lnSpc>
                <a:spcPct val="150000"/>
              </a:lnSpc>
            </a:pPr>
            <a:r>
              <a:rPr lang="en-US" dirty="0"/>
              <a:t>Another lesson that one can learn from this scandal with regards to leadership is that people follow their seniors in every organization in an informal manner. </a:t>
            </a:r>
            <a:endParaRPr lang="en-US" dirty="0" smtClean="0"/>
          </a:p>
          <a:p>
            <a:pPr>
              <a:lnSpc>
                <a:spcPct val="150000"/>
              </a:lnSpc>
            </a:pPr>
            <a:r>
              <a:rPr lang="en-US" dirty="0" smtClean="0"/>
              <a:t>This </a:t>
            </a:r>
            <a:r>
              <a:rPr lang="en-US" dirty="0"/>
              <a:t>simply means that workers in an organization work with the same philosophy and intention as their seniors evident by how the leaders pressure in the scandal lead the engineers to come up with a defeat device</a:t>
            </a:r>
            <a:r>
              <a:rPr lang="en-US" dirty="0" smtClean="0"/>
              <a:t>.</a:t>
            </a:r>
          </a:p>
          <a:p>
            <a:pPr>
              <a:lnSpc>
                <a:spcPct val="150000"/>
              </a:lnSpc>
            </a:pPr>
            <a:r>
              <a:rPr lang="en-US" dirty="0" smtClean="0"/>
              <a:t> </a:t>
            </a:r>
            <a:r>
              <a:rPr lang="en-US" dirty="0"/>
              <a:t>This scandal teaches that leaders are expected to be responsible in terms of their behavior to begin with if they expect their employees to be responsible too.</a:t>
            </a:r>
          </a:p>
        </p:txBody>
      </p:sp>
    </p:spTree>
    <p:extLst>
      <p:ext uri="{BB962C8B-B14F-4D97-AF65-F5344CB8AC3E}">
        <p14:creationId xmlns:p14="http://schemas.microsoft.com/office/powerpoint/2010/main" val="265471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Regulations</a:t>
            </a:r>
            <a:endParaRPr lang="en-US" dirty="0"/>
          </a:p>
        </p:txBody>
      </p:sp>
      <p:sp>
        <p:nvSpPr>
          <p:cNvPr id="3" name="Content Placeholder 2"/>
          <p:cNvSpPr>
            <a:spLocks noGrp="1"/>
          </p:cNvSpPr>
          <p:nvPr>
            <p:ph idx="1"/>
          </p:nvPr>
        </p:nvSpPr>
        <p:spPr>
          <a:xfrm>
            <a:off x="677334" y="1371600"/>
            <a:ext cx="8596668" cy="4911633"/>
          </a:xfrm>
        </p:spPr>
        <p:txBody>
          <a:bodyPr/>
          <a:lstStyle/>
          <a:p>
            <a:pPr>
              <a:lnSpc>
                <a:spcPct val="150000"/>
              </a:lnSpc>
            </a:pPr>
            <a:r>
              <a:rPr lang="en-US" dirty="0"/>
              <a:t>Regulations from vehicle engine emissions play a very important role in America as well as globally. </a:t>
            </a:r>
            <a:endParaRPr lang="en-US" dirty="0" smtClean="0"/>
          </a:p>
          <a:p>
            <a:pPr>
              <a:lnSpc>
                <a:spcPct val="150000"/>
              </a:lnSpc>
            </a:pPr>
            <a:r>
              <a:rPr lang="en-US" dirty="0" smtClean="0"/>
              <a:t>They </a:t>
            </a:r>
            <a:r>
              <a:rPr lang="en-US" dirty="0"/>
              <a:t>give a measure which is standard for both on and off-road vehicles as wee as gases from greenhouse</a:t>
            </a:r>
            <a:r>
              <a:rPr lang="en-US" dirty="0" smtClean="0"/>
              <a:t>.</a:t>
            </a:r>
          </a:p>
          <a:p>
            <a:pPr>
              <a:lnSpc>
                <a:spcPct val="150000"/>
              </a:lnSpc>
            </a:pPr>
            <a:r>
              <a:rPr lang="en-US" dirty="0" smtClean="0"/>
              <a:t> </a:t>
            </a:r>
            <a:r>
              <a:rPr lang="en-US" dirty="0"/>
              <a:t>Development of technology and economy has led to effects on the environment thus the necessity </a:t>
            </a:r>
            <a:r>
              <a:rPr lang="en-US" dirty="0" smtClean="0"/>
              <a:t>of </a:t>
            </a:r>
            <a:r>
              <a:rPr lang="en-US" dirty="0"/>
              <a:t>coming up with a standard to control the levels of emissions from vehicles. </a:t>
            </a:r>
            <a:endParaRPr lang="en-US" dirty="0" smtClean="0"/>
          </a:p>
          <a:p>
            <a:pPr>
              <a:lnSpc>
                <a:spcPct val="150000"/>
              </a:lnSpc>
            </a:pPr>
            <a:r>
              <a:rPr lang="en-US" dirty="0" smtClean="0"/>
              <a:t>Different </a:t>
            </a:r>
            <a:r>
              <a:rPr lang="en-US" dirty="0"/>
              <a:t>countries have their own set of standards with regard to their population, number of vehicles and other situations on the environment. </a:t>
            </a:r>
          </a:p>
        </p:txBody>
      </p:sp>
    </p:spTree>
    <p:extLst>
      <p:ext uri="{BB962C8B-B14F-4D97-AF65-F5344CB8AC3E}">
        <p14:creationId xmlns:p14="http://schemas.microsoft.com/office/powerpoint/2010/main" val="2067614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71006"/>
          </a:xfrm>
        </p:spPr>
        <p:txBody>
          <a:bodyPr/>
          <a:lstStyle/>
          <a:p>
            <a:r>
              <a:rPr lang="en-US" dirty="0" smtClean="0"/>
              <a:t>Role of Regulations </a:t>
            </a:r>
            <a:r>
              <a:rPr lang="en-US" dirty="0" err="1" smtClean="0"/>
              <a:t>cont</a:t>
            </a:r>
            <a:r>
              <a:rPr lang="en-US" dirty="0" smtClean="0"/>
              <a:t>…</a:t>
            </a:r>
            <a:endParaRPr lang="en-US" dirty="0"/>
          </a:p>
        </p:txBody>
      </p:sp>
      <p:sp>
        <p:nvSpPr>
          <p:cNvPr id="3" name="Content Placeholder 2"/>
          <p:cNvSpPr>
            <a:spLocks noGrp="1"/>
          </p:cNvSpPr>
          <p:nvPr>
            <p:ph idx="1"/>
          </p:nvPr>
        </p:nvSpPr>
        <p:spPr>
          <a:xfrm>
            <a:off x="677334" y="1580606"/>
            <a:ext cx="8596668" cy="4794068"/>
          </a:xfrm>
        </p:spPr>
        <p:txBody>
          <a:bodyPr>
            <a:normAutofit/>
          </a:bodyPr>
          <a:lstStyle/>
          <a:p>
            <a:pPr>
              <a:lnSpc>
                <a:spcPct val="150000"/>
              </a:lnSpc>
            </a:pPr>
            <a:r>
              <a:rPr lang="en-US" dirty="0"/>
              <a:t>In America, there is an agency known as United States Environmental Protection which is mandated to ensure total compliance with the standards set aside for emissions which are dangerous to the environment. </a:t>
            </a:r>
            <a:endParaRPr lang="en-US" dirty="0" smtClean="0"/>
          </a:p>
          <a:p>
            <a:pPr>
              <a:lnSpc>
                <a:spcPct val="150000"/>
              </a:lnSpc>
            </a:pPr>
            <a:r>
              <a:rPr lang="en-US" dirty="0" smtClean="0"/>
              <a:t>Such </a:t>
            </a:r>
            <a:r>
              <a:rPr lang="en-US" dirty="0"/>
              <a:t>standards include making of diesel clean engine by motor vehicle companies. </a:t>
            </a:r>
            <a:endParaRPr lang="en-US" dirty="0" smtClean="0"/>
          </a:p>
          <a:p>
            <a:pPr>
              <a:lnSpc>
                <a:spcPct val="150000"/>
              </a:lnSpc>
            </a:pPr>
            <a:r>
              <a:rPr lang="en-US" dirty="0" smtClean="0"/>
              <a:t>These </a:t>
            </a:r>
            <a:r>
              <a:rPr lang="en-US" dirty="0"/>
              <a:t>regulations help in reducing emissions of harmful gases and also help in the saving of the environment by local and state governments. </a:t>
            </a:r>
            <a:endParaRPr lang="en-US" dirty="0" smtClean="0"/>
          </a:p>
          <a:p>
            <a:pPr>
              <a:lnSpc>
                <a:spcPct val="150000"/>
              </a:lnSpc>
            </a:pPr>
            <a:r>
              <a:rPr lang="en-US" dirty="0" smtClean="0"/>
              <a:t>Such </a:t>
            </a:r>
            <a:r>
              <a:rPr lang="en-US" dirty="0"/>
              <a:t>standards not only provide benefits to a nation in particular but to the whole globe in general. </a:t>
            </a:r>
          </a:p>
        </p:txBody>
      </p:sp>
    </p:spTree>
    <p:extLst>
      <p:ext uri="{BB962C8B-B14F-4D97-AF65-F5344CB8AC3E}">
        <p14:creationId xmlns:p14="http://schemas.microsoft.com/office/powerpoint/2010/main" val="3469892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67933"/>
            <a:ext cx="8596668" cy="1320800"/>
          </a:xfrm>
        </p:spPr>
        <p:txBody>
          <a:bodyPr/>
          <a:lstStyle/>
          <a:p>
            <a:pPr algn="ctr"/>
            <a:r>
              <a:rPr lang="en-US" dirty="0" smtClean="0"/>
              <a:t>Conclusion</a:t>
            </a:r>
            <a:endParaRPr lang="en-US" dirty="0"/>
          </a:p>
        </p:txBody>
      </p:sp>
      <p:sp>
        <p:nvSpPr>
          <p:cNvPr id="3" name="Content Placeholder 2"/>
          <p:cNvSpPr>
            <a:spLocks noGrp="1"/>
          </p:cNvSpPr>
          <p:nvPr>
            <p:ph idx="1"/>
          </p:nvPr>
        </p:nvSpPr>
        <p:spPr>
          <a:xfrm>
            <a:off x="677334" y="1567543"/>
            <a:ext cx="8596668" cy="5107577"/>
          </a:xfrm>
        </p:spPr>
        <p:txBody>
          <a:bodyPr>
            <a:normAutofit/>
          </a:bodyPr>
          <a:lstStyle/>
          <a:p>
            <a:pPr>
              <a:lnSpc>
                <a:spcPct val="150000"/>
              </a:lnSpc>
            </a:pPr>
            <a:r>
              <a:rPr lang="en-US" dirty="0" smtClean="0"/>
              <a:t>This Volkswagen scandal is one of the leading scandals in disgrace to the vehicle emission history.</a:t>
            </a:r>
          </a:p>
          <a:p>
            <a:pPr>
              <a:lnSpc>
                <a:spcPct val="150000"/>
              </a:lnSpc>
            </a:pPr>
            <a:r>
              <a:rPr lang="en-US" dirty="0" smtClean="0"/>
              <a:t>This scandal lead to major effects to the company such as loss of sales, profit and goodwill from customers.</a:t>
            </a:r>
          </a:p>
          <a:p>
            <a:pPr>
              <a:lnSpc>
                <a:spcPct val="150000"/>
              </a:lnSpc>
            </a:pPr>
            <a:r>
              <a:rPr lang="en-US" dirty="0" smtClean="0"/>
              <a:t>The main lesson learned from this scandal is the role of leadership in being clear and strategic in their thinking.</a:t>
            </a:r>
          </a:p>
          <a:p>
            <a:pPr>
              <a:lnSpc>
                <a:spcPct val="150000"/>
              </a:lnSpc>
            </a:pPr>
            <a:r>
              <a:rPr lang="en-US" dirty="0" smtClean="0"/>
              <a:t>The role of standards and regulations in vehicle emissions s also important.</a:t>
            </a:r>
          </a:p>
          <a:p>
            <a:pPr>
              <a:lnSpc>
                <a:spcPct val="150000"/>
              </a:lnSpc>
            </a:pPr>
            <a:r>
              <a:rPr lang="en-US" dirty="0" smtClean="0"/>
              <a:t>Vehicle engine designing companies should be concerned with the environment which is a high area of concern to the government and its authority.</a:t>
            </a:r>
            <a:endParaRPr lang="en-US" dirty="0"/>
          </a:p>
        </p:txBody>
      </p:sp>
    </p:spTree>
    <p:extLst>
      <p:ext uri="{BB962C8B-B14F-4D97-AF65-F5344CB8AC3E}">
        <p14:creationId xmlns:p14="http://schemas.microsoft.com/office/powerpoint/2010/main" val="3258316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a:xfrm>
            <a:off x="677334" y="1267097"/>
            <a:ext cx="8596668" cy="4937759"/>
          </a:xfrm>
        </p:spPr>
        <p:txBody>
          <a:bodyPr>
            <a:normAutofit/>
          </a:bodyPr>
          <a:lstStyle/>
          <a:p>
            <a:pPr>
              <a:lnSpc>
                <a:spcPct val="150000"/>
              </a:lnSpc>
            </a:pPr>
            <a:r>
              <a:rPr lang="en-US" dirty="0" err="1"/>
              <a:t>Blackwelder</a:t>
            </a:r>
            <a:r>
              <a:rPr lang="en-US" dirty="0"/>
              <a:t>, B., Coleman, K., </a:t>
            </a:r>
            <a:r>
              <a:rPr lang="en-US" dirty="0" err="1"/>
              <a:t>Colunga-Santoyo</a:t>
            </a:r>
            <a:r>
              <a:rPr lang="en-US" dirty="0"/>
              <a:t>, S., Harrison, J. S., &amp; Wozniak, D. (2016). The Volkswagen Scandal.</a:t>
            </a:r>
          </a:p>
          <a:p>
            <a:pPr>
              <a:lnSpc>
                <a:spcPct val="150000"/>
              </a:lnSpc>
            </a:pPr>
            <a:r>
              <a:rPr lang="en-US" dirty="0"/>
              <a:t>Businessjargons.com. (2019) Business Ethics. Retrieved from: https://businessjargons.com/business-ethics.html</a:t>
            </a:r>
          </a:p>
          <a:p>
            <a:pPr>
              <a:lnSpc>
                <a:spcPct val="150000"/>
              </a:lnSpc>
            </a:pPr>
            <a:r>
              <a:rPr lang="en-US" dirty="0" err="1"/>
              <a:t>Dauvergne</a:t>
            </a:r>
            <a:r>
              <a:rPr lang="en-US" dirty="0"/>
              <a:t>, P. (2018). Will Big Business Destroy Our Planet?. UK: John Wiley &amp; Sons.</a:t>
            </a:r>
          </a:p>
          <a:p>
            <a:pPr>
              <a:lnSpc>
                <a:spcPct val="150000"/>
              </a:lnSpc>
            </a:pPr>
            <a:r>
              <a:rPr lang="en-US" dirty="0" err="1"/>
              <a:t>Dugar</a:t>
            </a:r>
            <a:r>
              <a:rPr lang="en-US" dirty="0"/>
              <a:t>, A., (2018). Volkswagen’s Leadership: Focuses, Failures, and Finding a Way Out. Retrieved from: https://medium.com/@dugar/volkswagens-leadership-focuses-failures-and-finding-a-way-out-b6ff86f7da79</a:t>
            </a:r>
          </a:p>
          <a:p>
            <a:endParaRPr lang="en-US" dirty="0"/>
          </a:p>
        </p:txBody>
      </p:sp>
    </p:spTree>
    <p:extLst>
      <p:ext uri="{BB962C8B-B14F-4D97-AF65-F5344CB8AC3E}">
        <p14:creationId xmlns:p14="http://schemas.microsoft.com/office/powerpoint/2010/main" val="423392131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58</TotalTime>
  <Words>1027</Words>
  <Application>Microsoft Office PowerPoint</Application>
  <PresentationFormat>Widescreen</PresentationFormat>
  <Paragraphs>61</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Trebuchet MS</vt:lpstr>
      <vt:lpstr>Wingdings 3</vt:lpstr>
      <vt:lpstr>Facet</vt:lpstr>
      <vt:lpstr>Volkswagen Scandal</vt:lpstr>
      <vt:lpstr>Introduction</vt:lpstr>
      <vt:lpstr>Volkswagen Scandal </vt:lpstr>
      <vt:lpstr>Volkswagen Scandal cont…</vt:lpstr>
      <vt:lpstr>Myopic Thinking</vt:lpstr>
      <vt:lpstr>Myopic Thinking cont…</vt:lpstr>
      <vt:lpstr>Lessons from the scandal</vt:lpstr>
      <vt:lpstr>Lessons from the scandal cont.…</vt:lpstr>
      <vt:lpstr>Role of Regulations</vt:lpstr>
      <vt:lpstr>Role of Regulations cont…</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Volkswagen Scandal</dc:title>
  <dc:creator>DIANA</dc:creator>
  <cp:lastModifiedBy>hp</cp:lastModifiedBy>
  <cp:revision>16</cp:revision>
  <dcterms:created xsi:type="dcterms:W3CDTF">2020-07-25T11:14:22Z</dcterms:created>
  <dcterms:modified xsi:type="dcterms:W3CDTF">2020-07-25T12:20:29Z</dcterms:modified>
</cp:coreProperties>
</file>